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1" r:id="rId2"/>
    <p:sldId id="262" r:id="rId3"/>
    <p:sldId id="272" r:id="rId4"/>
    <p:sldId id="273" r:id="rId5"/>
    <p:sldId id="263" r:id="rId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/>
    <p:restoredTop sz="83822"/>
  </p:normalViewPr>
  <p:slideViewPr>
    <p:cSldViewPr snapToGrid="0" snapToObjects="1">
      <p:cViewPr varScale="1">
        <p:scale>
          <a:sx n="54" d="100"/>
          <a:sy n="54" d="100"/>
        </p:scale>
        <p:origin x="13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spider that will crawl the web</a:t>
            </a:r>
          </a:p>
          <a:p>
            <a:r>
              <a:rPr lang="en-US" dirty="0"/>
              <a:t>    Use the given seeds and crawl through them</a:t>
            </a:r>
          </a:p>
          <a:p>
            <a:r>
              <a:rPr lang="en-US" dirty="0"/>
              <a:t>    Collect webpages on the way and store/index them</a:t>
            </a:r>
          </a:p>
        </p:txBody>
      </p:sp>
    </p:spTree>
    <p:extLst>
      <p:ext uri="{BB962C8B-B14F-4D97-AF65-F5344CB8AC3E}">
        <p14:creationId xmlns:p14="http://schemas.microsoft.com/office/powerpoint/2010/main" val="184691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rPr lang="en-CA" dirty="0"/>
              <a:t>2. Indexer</a:t>
            </a:r>
          </a:p>
          <a:p>
            <a:pPr algn="l">
              <a:defRPr>
                <a:solidFill>
                  <a:srgbClr val="FFFFFF"/>
                </a:solidFill>
              </a:defRPr>
            </a:pPr>
            <a:r>
              <a:rPr lang="en-CA" dirty="0"/>
              <a:t>	- Inverted Index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31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The algorithms for query check / Shortest weighted edit distance </a:t>
            </a:r>
          </a:p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We implement the Non-word Errors correction not the real-word correction.</a:t>
            </a:r>
          </a:p>
          <a:p>
            <a:pPr marL="0" marR="0" lvl="0" indent="0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200" dirty="0">
                <a:effectLst/>
                <a:latin typeface="Lucida Grande"/>
                <a:ea typeface="Lucida Grande"/>
                <a:cs typeface="Lucida Grande"/>
                <a:sym typeface="Lucida Grande"/>
              </a:rPr>
              <a:t>Computing the edit distance between the source word and the correct word, according to the English dictionary and words extracted from documents</a:t>
            </a:r>
          </a:p>
          <a:p>
            <a:endParaRPr lang="en-CA" sz="2200" dirty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05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a char in the </a:t>
            </a:r>
            <a:r>
              <a:rPr lang="en-US" dirty="0" err="1"/>
              <a:t>Trie</a:t>
            </a:r>
            <a:endParaRPr lang="en-US" dirty="0"/>
          </a:p>
          <a:p>
            <a:r>
              <a:rPr lang="en-US" dirty="0" err="1"/>
              <a:t>self.children</a:t>
            </a:r>
            <a:r>
              <a:rPr lang="en-US" dirty="0"/>
              <a:t> = {}</a:t>
            </a:r>
          </a:p>
          <a:p>
            <a:r>
              <a:rPr lang="en-US" dirty="0" err="1"/>
              <a:t>self.flag</a:t>
            </a:r>
            <a:r>
              <a:rPr lang="en-US" dirty="0"/>
              <a:t> = False  # Flag to represent that a word ends at this node</a:t>
            </a:r>
          </a:p>
        </p:txBody>
      </p:sp>
    </p:spTree>
    <p:extLst>
      <p:ext uri="{BB962C8B-B14F-4D97-AF65-F5344CB8AC3E}">
        <p14:creationId xmlns:p14="http://schemas.microsoft.com/office/powerpoint/2010/main" val="3186587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quarter" idx="13"/>
          </p:nvPr>
        </p:nvSpPr>
        <p:spPr>
          <a:xfrm>
            <a:off x="7124700" y="1612900"/>
            <a:ext cx="4216400" cy="6328742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mage"/>
          <p:cNvSpPr>
            <a:spLocks noGrp="1"/>
          </p:cNvSpPr>
          <p:nvPr>
            <p:ph type="pic" sz="quarter" idx="13"/>
          </p:nvPr>
        </p:nvSpPr>
        <p:spPr>
          <a:xfrm>
            <a:off x="7175500" y="2540000"/>
            <a:ext cx="4102100" cy="615718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1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 anchor="ctr"/>
          <a:lstStyle>
            <a:lvl1pPr marL="812120" indent="-494620" algn="l">
              <a:spcBef>
                <a:spcPts val="3800"/>
              </a:spcBef>
              <a:buSzPct val="171000"/>
              <a:buChar char="•"/>
              <a:defRPr sz="3200"/>
            </a:lvl1pPr>
            <a:lvl2pPr marL="1256620" indent="-494620" algn="l">
              <a:spcBef>
                <a:spcPts val="3800"/>
              </a:spcBef>
              <a:buSzPct val="171000"/>
              <a:buChar char="•"/>
              <a:defRPr sz="3200"/>
            </a:lvl2pPr>
            <a:lvl3pPr marL="1701120" indent="-494620" algn="l">
              <a:spcBef>
                <a:spcPts val="3800"/>
              </a:spcBef>
              <a:buSzPct val="171000"/>
              <a:buChar char="•"/>
              <a:defRPr sz="3200"/>
            </a:lvl3pPr>
            <a:lvl4pPr marL="2145620" indent="-494620" algn="l">
              <a:spcBef>
                <a:spcPts val="3800"/>
              </a:spcBef>
              <a:buSzPct val="171000"/>
              <a:buChar char="•"/>
              <a:defRPr sz="3200"/>
            </a:lvl4pPr>
            <a:lvl5pPr marL="2590120" indent="-494620" algn="l">
              <a:spcBef>
                <a:spcPts val="3800"/>
              </a:spcBef>
              <a:buSzPct val="171000"/>
              <a:buChar char="•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 anchor="ctr"/>
          <a:lstStyle>
            <a:lvl1pPr marL="812120" indent="-494620" algn="l">
              <a:spcBef>
                <a:spcPts val="3800"/>
              </a:spcBef>
              <a:buSzPct val="171000"/>
              <a:buChar char="•"/>
              <a:defRPr sz="3200"/>
            </a:lvl1pPr>
            <a:lvl2pPr marL="1256620" indent="-494620" algn="l">
              <a:spcBef>
                <a:spcPts val="3800"/>
              </a:spcBef>
              <a:buSzPct val="171000"/>
              <a:buChar char="•"/>
              <a:defRPr sz="3200"/>
            </a:lvl2pPr>
            <a:lvl3pPr marL="1701120" indent="-494620" algn="l">
              <a:spcBef>
                <a:spcPts val="3800"/>
              </a:spcBef>
              <a:buSzPct val="171000"/>
              <a:buChar char="•"/>
              <a:defRPr sz="3200"/>
            </a:lvl3pPr>
            <a:lvl4pPr marL="2145620" indent="-494620" algn="l">
              <a:spcBef>
                <a:spcPts val="3800"/>
              </a:spcBef>
              <a:buSzPct val="171000"/>
              <a:buChar char="•"/>
              <a:defRPr sz="3200"/>
            </a:lvl4pPr>
            <a:lvl5pPr marL="2590120" indent="-494620" algn="l">
              <a:spcBef>
                <a:spcPts val="3800"/>
              </a:spcBef>
              <a:buSzPct val="171000"/>
              <a:buChar char="•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 anchor="ctr"/>
          <a:lstStyle>
            <a:lvl1pPr marL="812120" indent="-494620" algn="l">
              <a:spcBef>
                <a:spcPts val="3800"/>
              </a:spcBef>
              <a:buSzPct val="171000"/>
              <a:buChar char="•"/>
              <a:defRPr sz="3200"/>
            </a:lvl1pPr>
            <a:lvl2pPr marL="1256620" indent="-494620" algn="l">
              <a:spcBef>
                <a:spcPts val="3800"/>
              </a:spcBef>
              <a:buSzPct val="171000"/>
              <a:buChar char="•"/>
              <a:defRPr sz="3200"/>
            </a:lvl2pPr>
            <a:lvl3pPr marL="1701120" indent="-494620" algn="l">
              <a:spcBef>
                <a:spcPts val="3800"/>
              </a:spcBef>
              <a:buSzPct val="171000"/>
              <a:buChar char="•"/>
              <a:defRPr sz="3200"/>
            </a:lvl3pPr>
            <a:lvl4pPr marL="2145620" indent="-494620" algn="l">
              <a:spcBef>
                <a:spcPts val="3800"/>
              </a:spcBef>
              <a:buSzPct val="171000"/>
              <a:buChar char="•"/>
              <a:defRPr sz="3200"/>
            </a:lvl4pPr>
            <a:lvl5pPr marL="2590120" indent="-494620" algn="l">
              <a:spcBef>
                <a:spcPts val="3800"/>
              </a:spcBef>
              <a:buSzPct val="171000"/>
              <a:buChar char="•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anchor="ctr"/>
          <a:lstStyle>
            <a:lvl1pPr marL="889000" indent="-571500" algn="l">
              <a:spcBef>
                <a:spcPts val="2400"/>
              </a:spcBef>
              <a:buSzPct val="171000"/>
              <a:buChar char="•"/>
              <a:defRPr sz="4200"/>
            </a:lvl1pPr>
            <a:lvl2pPr marL="1333500" indent="-571500" algn="l">
              <a:spcBef>
                <a:spcPts val="2400"/>
              </a:spcBef>
              <a:buSzPct val="171000"/>
              <a:buChar char="•"/>
              <a:defRPr sz="4200"/>
            </a:lvl2pPr>
            <a:lvl3pPr marL="1778000" indent="-571500" algn="l">
              <a:spcBef>
                <a:spcPts val="2400"/>
              </a:spcBef>
              <a:buSzPct val="171000"/>
              <a:buChar char="•"/>
              <a:defRPr sz="4200"/>
            </a:lvl3pPr>
            <a:lvl4pPr marL="2222500" indent="-571500" algn="l">
              <a:spcBef>
                <a:spcPts val="2400"/>
              </a:spcBef>
              <a:buSzPct val="171000"/>
              <a:buChar char="•"/>
              <a:defRPr sz="4200"/>
            </a:lvl4pPr>
            <a:lvl5pPr marL="2667000" indent="-571500" algn="l">
              <a:spcBef>
                <a:spcPts val="2400"/>
              </a:spcBef>
              <a:buSzPct val="171000"/>
              <a:buChar char="•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numCol="2" spcCol="523240"/>
          <a:lstStyle>
            <a:lvl1pPr marL="812120" indent="-494620" algn="l">
              <a:spcBef>
                <a:spcPts val="3800"/>
              </a:spcBef>
              <a:buSzPct val="171000"/>
              <a:buChar char="•"/>
              <a:defRPr sz="3200"/>
            </a:lvl1pPr>
            <a:lvl2pPr marL="1256620" indent="-494620" algn="l">
              <a:spcBef>
                <a:spcPts val="3800"/>
              </a:spcBef>
              <a:buSzPct val="171000"/>
              <a:buChar char="•"/>
              <a:defRPr sz="3200"/>
            </a:lvl2pPr>
            <a:lvl3pPr marL="1701120" indent="-494620" algn="l">
              <a:spcBef>
                <a:spcPts val="3800"/>
              </a:spcBef>
              <a:buSzPct val="171000"/>
              <a:buChar char="•"/>
              <a:defRPr sz="3200"/>
            </a:lvl3pPr>
            <a:lvl4pPr marL="2145620" indent="-494620" algn="l">
              <a:spcBef>
                <a:spcPts val="3800"/>
              </a:spcBef>
              <a:buSzPct val="171000"/>
              <a:buChar char="•"/>
              <a:defRPr sz="3200"/>
            </a:lvl4pPr>
            <a:lvl5pPr marL="2590120" indent="-494620" algn="l">
              <a:spcBef>
                <a:spcPts val="3800"/>
              </a:spcBef>
              <a:buSzPct val="171000"/>
              <a:buChar char="•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>
            <a:spLocks noGrp="1"/>
          </p:cNvSpPr>
          <p:nvPr>
            <p:ph type="pic" sz="quarter" idx="13"/>
          </p:nvPr>
        </p:nvSpPr>
        <p:spPr>
          <a:xfrm>
            <a:off x="2438400" y="1638300"/>
            <a:ext cx="8128000" cy="50422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>
            <a:spLocks noGrp="1"/>
          </p:cNvSpPr>
          <p:nvPr>
            <p:ph type="pic" sz="quarter" idx="13"/>
          </p:nvPr>
        </p:nvSpPr>
        <p:spPr>
          <a:xfrm>
            <a:off x="2438400" y="1638300"/>
            <a:ext cx="8128000" cy="5042206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9" name="Title Text"/>
          <p:cNvSpPr txBox="1"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>
            <a:spLocks noGrp="1"/>
          </p:cNvSpPr>
          <p:nvPr>
            <p:ph type="pic" sz="quarter" idx="13"/>
          </p:nvPr>
        </p:nvSpPr>
        <p:spPr>
          <a:xfrm>
            <a:off x="7124700" y="1612900"/>
            <a:ext cx="4216400" cy="632874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355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711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066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422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"/>
          <p:cNvSpPr/>
          <p:nvPr/>
        </p:nvSpPr>
        <p:spPr>
          <a:xfrm>
            <a:off x="0" y="0"/>
            <a:ext cx="24384000" cy="13716001"/>
          </a:xfrm>
          <a:prstGeom prst="rect">
            <a:avLst/>
          </a:prstGeom>
          <a:solidFill>
            <a:srgbClr val="3F3F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" name="back-end…"/>
          <p:cNvSpPr txBox="1"/>
          <p:nvPr/>
        </p:nvSpPr>
        <p:spPr>
          <a:xfrm>
            <a:off x="5177155" y="2743194"/>
            <a:ext cx="14283691" cy="8483612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0">
                <a:solidFill>
                  <a:srgbClr val="FFFFFF"/>
                </a:solidFill>
                <a:latin typeface="Veneer"/>
                <a:ea typeface="Veneer"/>
                <a:cs typeface="Veneer"/>
                <a:sym typeface="Veneer"/>
              </a:defRPr>
            </a:pPr>
            <a:r>
              <a:t>back-end </a:t>
            </a:r>
          </a:p>
          <a:p>
            <a:pPr>
              <a:defRPr sz="30000">
                <a:solidFill>
                  <a:srgbClr val="FFFFFF"/>
                </a:solidFill>
                <a:latin typeface="Veneer"/>
                <a:ea typeface="Veneer"/>
                <a:cs typeface="Veneer"/>
                <a:sym typeface="Veneer"/>
              </a:defRPr>
            </a:pPr>
            <a:r>
              <a:t>Details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"/>
          <p:cNvSpPr/>
          <p:nvPr/>
        </p:nvSpPr>
        <p:spPr>
          <a:xfrm>
            <a:off x="0" y="-1"/>
            <a:ext cx="24384000" cy="13716001"/>
          </a:xfrm>
          <a:prstGeom prst="rect">
            <a:avLst/>
          </a:prstGeom>
          <a:solidFill>
            <a:srgbClr val="3F3F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5" name="Data collection"/>
          <p:cNvSpPr txBox="1"/>
          <p:nvPr/>
        </p:nvSpPr>
        <p:spPr>
          <a:xfrm>
            <a:off x="327831" y="1733420"/>
            <a:ext cx="15067281" cy="5689608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ECB13F"/>
                </a:solidFill>
                <a:latin typeface="Veneer"/>
                <a:ea typeface="Veneer"/>
                <a:cs typeface="Veneer"/>
                <a:sym typeface="Veneer"/>
              </a:defRPr>
            </a:lvl1pPr>
          </a:lstStyle>
          <a:p>
            <a:r>
              <a:rPr dirty="0"/>
              <a:t>Data collection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E4EAC9-097F-3B4B-B61F-3F1E5A5A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577" y="6078152"/>
            <a:ext cx="12869664" cy="7209491"/>
          </a:xfrm>
          <a:prstGeom prst="rect">
            <a:avLst/>
          </a:prstGeom>
        </p:spPr>
      </p:pic>
      <p:sp>
        <p:nvSpPr>
          <p:cNvPr id="12" name="TF-IDF…">
            <a:extLst>
              <a:ext uri="{FF2B5EF4-FFF2-40B4-BE49-F238E27FC236}">
                <a16:creationId xmlns:a16="http://schemas.microsoft.com/office/drawing/2014/main" id="{7DAA23C0-0361-1341-A20C-D1ACADDEDD17}"/>
              </a:ext>
            </a:extLst>
          </p:cNvPr>
          <p:cNvSpPr txBox="1"/>
          <p:nvPr/>
        </p:nvSpPr>
        <p:spPr>
          <a:xfrm>
            <a:off x="599203" y="6917640"/>
            <a:ext cx="6755754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rPr lang="en-US" dirty="0"/>
              <a:t>Web crawler</a:t>
            </a:r>
          </a:p>
          <a:p>
            <a:pPr lvl="1" indent="0" algn="l">
              <a:defRPr>
                <a:solidFill>
                  <a:srgbClr val="FFFFFF"/>
                </a:solidFill>
              </a:defRPr>
            </a:pPr>
            <a:r>
              <a:rPr lang="en-CA" dirty="0"/>
              <a:t>	- Breadth-first Search</a:t>
            </a:r>
          </a:p>
          <a:p>
            <a:pPr lvl="1" indent="0" algn="l">
              <a:defRPr>
                <a:solidFill>
                  <a:srgbClr val="FFFFFF"/>
                </a:solidFill>
              </a:defRPr>
            </a:pPr>
            <a:r>
              <a:rPr lang="en-CA" dirty="0"/>
              <a:t>	- Parsing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"/>
          <p:cNvSpPr/>
          <p:nvPr/>
        </p:nvSpPr>
        <p:spPr>
          <a:xfrm>
            <a:off x="0" y="-14766"/>
            <a:ext cx="24384000" cy="13716001"/>
          </a:xfrm>
          <a:prstGeom prst="rect">
            <a:avLst/>
          </a:prstGeom>
          <a:solidFill>
            <a:srgbClr val="3F3F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" name="Data collection">
            <a:extLst>
              <a:ext uri="{FF2B5EF4-FFF2-40B4-BE49-F238E27FC236}">
                <a16:creationId xmlns:a16="http://schemas.microsoft.com/office/drawing/2014/main" id="{39E2908C-AF2D-1B45-809C-943CE093DCF4}"/>
              </a:ext>
            </a:extLst>
          </p:cNvPr>
          <p:cNvSpPr txBox="1"/>
          <p:nvPr/>
        </p:nvSpPr>
        <p:spPr>
          <a:xfrm>
            <a:off x="327831" y="1733420"/>
            <a:ext cx="15067281" cy="5689608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ECB13F"/>
                </a:solidFill>
                <a:latin typeface="Veneer"/>
                <a:ea typeface="Veneer"/>
                <a:cs typeface="Veneer"/>
                <a:sym typeface="Veneer"/>
              </a:defRPr>
            </a:lvl1pPr>
          </a:lstStyle>
          <a:p>
            <a:r>
              <a:rPr dirty="0"/>
              <a:t>Data collection</a:t>
            </a:r>
          </a:p>
        </p:txBody>
      </p:sp>
      <p:sp>
        <p:nvSpPr>
          <p:cNvPr id="7" name="TF-IDF…">
            <a:extLst>
              <a:ext uri="{FF2B5EF4-FFF2-40B4-BE49-F238E27FC236}">
                <a16:creationId xmlns:a16="http://schemas.microsoft.com/office/drawing/2014/main" id="{91AE4A55-0322-D849-ABA8-2305C5FFF5E7}"/>
              </a:ext>
            </a:extLst>
          </p:cNvPr>
          <p:cNvSpPr txBox="1"/>
          <p:nvPr/>
        </p:nvSpPr>
        <p:spPr>
          <a:xfrm>
            <a:off x="599203" y="7240805"/>
            <a:ext cx="6755754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rPr lang="en-US" dirty="0"/>
              <a:t>Indexer</a:t>
            </a:r>
          </a:p>
          <a:p>
            <a:pPr lvl="1" indent="0" algn="l">
              <a:defRPr>
                <a:solidFill>
                  <a:srgbClr val="FFFFFF"/>
                </a:solidFill>
              </a:defRPr>
            </a:pPr>
            <a:r>
              <a:rPr lang="en-CA" dirty="0"/>
              <a:t>	- Inverted Index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FF715FF-4DE2-224B-B75D-0609BD78B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644908"/>
              </p:ext>
            </p:extLst>
          </p:nvPr>
        </p:nvGraphicFramePr>
        <p:xfrm>
          <a:off x="15642786" y="7032171"/>
          <a:ext cx="8120871" cy="413722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71788">
                  <a:extLst>
                    <a:ext uri="{9D8B030D-6E8A-4147-A177-3AD203B41FA5}">
                      <a16:colId xmlns:a16="http://schemas.microsoft.com/office/drawing/2014/main" val="1912679286"/>
                    </a:ext>
                  </a:extLst>
                </a:gridCol>
                <a:gridCol w="2325756">
                  <a:extLst>
                    <a:ext uri="{9D8B030D-6E8A-4147-A177-3AD203B41FA5}">
                      <a16:colId xmlns:a16="http://schemas.microsoft.com/office/drawing/2014/main" val="452477063"/>
                    </a:ext>
                  </a:extLst>
                </a:gridCol>
                <a:gridCol w="4223327">
                  <a:extLst>
                    <a:ext uri="{9D8B030D-6E8A-4147-A177-3AD203B41FA5}">
                      <a16:colId xmlns:a16="http://schemas.microsoft.com/office/drawing/2014/main" val="1692334893"/>
                    </a:ext>
                  </a:extLst>
                </a:gridCol>
              </a:tblGrid>
              <a:tr h="6873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 Hebrew" pitchFamily="2" charset="-79"/>
                          <a:cs typeface="Arial Hebrew" pitchFamily="2" charset="-79"/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 Hebrew" pitchFamily="2" charset="-79"/>
                          <a:cs typeface="Arial Hebrew" pitchFamily="2" charset="-79"/>
                        </a:rPr>
                        <a:t>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 Hebrew" pitchFamily="2" charset="-79"/>
                          <a:cs typeface="Arial Hebrew" pitchFamily="2" charset="-79"/>
                        </a:rPr>
                        <a:t>{</a:t>
                      </a:r>
                      <a:r>
                        <a:rPr lang="en-US" sz="28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 Hebrew" pitchFamily="2" charset="-79"/>
                          <a:cs typeface="Arial Hebrew" pitchFamily="2" charset="-79"/>
                        </a:rPr>
                        <a:t>Doc_id</a:t>
                      </a:r>
                      <a:r>
                        <a:rPr lang="en-US" sz="2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 Hebrew" pitchFamily="2" charset="-79"/>
                          <a:cs typeface="Arial Hebrew" pitchFamily="2" charset="-79"/>
                        </a:rPr>
                        <a:t>, Count}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3413206"/>
                  </a:ext>
                </a:extLst>
              </a:tr>
              <a:tr h="9931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{doc_1010, 100}, {doc_1011, 200}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74857"/>
                  </a:ext>
                </a:extLst>
              </a:tr>
              <a:tr h="9931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applied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{doc_1010, 100},</a:t>
                      </a:r>
                    </a:p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{doc_0091, 30}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771230"/>
                  </a:ext>
                </a:extLst>
              </a:tr>
              <a:tr h="5780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901220"/>
                  </a:ext>
                </a:extLst>
              </a:tr>
              <a:tr h="885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{doc_1010, 100}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3034835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4CEE4640-4BB0-3A4D-BDE2-1E131E803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899" y="7923222"/>
            <a:ext cx="9303213" cy="249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9426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"/>
          <p:cNvSpPr/>
          <p:nvPr/>
        </p:nvSpPr>
        <p:spPr>
          <a:xfrm>
            <a:off x="0" y="0"/>
            <a:ext cx="24384000" cy="13716001"/>
          </a:xfrm>
          <a:prstGeom prst="rect">
            <a:avLst/>
          </a:prstGeom>
          <a:solidFill>
            <a:srgbClr val="3F3F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8" name="Auto-suggestion"/>
          <p:cNvSpPr txBox="1"/>
          <p:nvPr/>
        </p:nvSpPr>
        <p:spPr>
          <a:xfrm>
            <a:off x="470895" y="2961192"/>
            <a:ext cx="16392309" cy="3180358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FFFFFF"/>
                </a:solidFill>
                <a:latin typeface="Veneer"/>
                <a:ea typeface="Veneer"/>
                <a:cs typeface="Veneer"/>
                <a:sym typeface="Veneer"/>
              </a:defRPr>
            </a:lvl1pPr>
          </a:lstStyle>
          <a:p>
            <a:r>
              <a:rPr lang="en-US" dirty="0">
                <a:solidFill>
                  <a:srgbClr val="ECB13F"/>
                </a:solidFill>
              </a:rPr>
              <a:t>spell</a:t>
            </a:r>
            <a:r>
              <a:rPr dirty="0">
                <a:solidFill>
                  <a:srgbClr val="ECB13F"/>
                </a:solidFill>
              </a:rPr>
              <a:t>-suggestion</a:t>
            </a:r>
          </a:p>
        </p:txBody>
      </p:sp>
      <p:sp>
        <p:nvSpPr>
          <p:cNvPr id="5" name="TF-IDF…">
            <a:extLst>
              <a:ext uri="{FF2B5EF4-FFF2-40B4-BE49-F238E27FC236}">
                <a16:creationId xmlns:a16="http://schemas.microsoft.com/office/drawing/2014/main" id="{5D260FDD-F494-CF41-AEC0-854F8E4A9B89}"/>
              </a:ext>
            </a:extLst>
          </p:cNvPr>
          <p:cNvSpPr txBox="1"/>
          <p:nvPr/>
        </p:nvSpPr>
        <p:spPr>
          <a:xfrm>
            <a:off x="599203" y="7240805"/>
            <a:ext cx="6755754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rPr lang="en-US" dirty="0"/>
              <a:t>Spell Checker</a:t>
            </a:r>
          </a:p>
          <a:p>
            <a:pPr lvl="1" indent="0" algn="l">
              <a:defRPr>
                <a:solidFill>
                  <a:srgbClr val="FFFFFF"/>
                </a:solidFill>
              </a:defRPr>
            </a:pPr>
            <a:r>
              <a:rPr lang="en-CA" dirty="0"/>
              <a:t>	- Edit Distance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38EA6-56F2-5D40-9F22-94C2366FD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57" y="6027398"/>
            <a:ext cx="16780966" cy="638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706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"/>
          <p:cNvSpPr/>
          <p:nvPr/>
        </p:nvSpPr>
        <p:spPr>
          <a:xfrm>
            <a:off x="0" y="0"/>
            <a:ext cx="24384000" cy="13716001"/>
          </a:xfrm>
          <a:prstGeom prst="rect">
            <a:avLst/>
          </a:prstGeom>
          <a:solidFill>
            <a:srgbClr val="3F3F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8" name="Auto-suggestion"/>
          <p:cNvSpPr txBox="1"/>
          <p:nvPr/>
        </p:nvSpPr>
        <p:spPr>
          <a:xfrm>
            <a:off x="470895" y="2961192"/>
            <a:ext cx="16392309" cy="3180358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FFFFFF"/>
                </a:solidFill>
                <a:latin typeface="Veneer"/>
                <a:ea typeface="Veneer"/>
                <a:cs typeface="Veneer"/>
                <a:sym typeface="Veneer"/>
              </a:defRPr>
            </a:lvl1pPr>
          </a:lstStyle>
          <a:p>
            <a:r>
              <a:rPr lang="en-US" dirty="0">
                <a:solidFill>
                  <a:srgbClr val="ECB13F"/>
                </a:solidFill>
              </a:rPr>
              <a:t>Spell</a:t>
            </a:r>
            <a:r>
              <a:rPr dirty="0">
                <a:solidFill>
                  <a:srgbClr val="ECB13F"/>
                </a:solidFill>
              </a:rPr>
              <a:t>-suggestion</a:t>
            </a:r>
          </a:p>
        </p:txBody>
      </p:sp>
      <p:sp>
        <p:nvSpPr>
          <p:cNvPr id="5" name="TF-IDF…">
            <a:extLst>
              <a:ext uri="{FF2B5EF4-FFF2-40B4-BE49-F238E27FC236}">
                <a16:creationId xmlns:a16="http://schemas.microsoft.com/office/drawing/2014/main" id="{5D260FDD-F494-CF41-AEC0-854F8E4A9B89}"/>
              </a:ext>
            </a:extLst>
          </p:cNvPr>
          <p:cNvSpPr txBox="1"/>
          <p:nvPr/>
        </p:nvSpPr>
        <p:spPr>
          <a:xfrm>
            <a:off x="599203" y="7240805"/>
            <a:ext cx="6755754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rPr lang="en-US" dirty="0"/>
              <a:t>Auto Completer</a:t>
            </a:r>
          </a:p>
          <a:p>
            <a:pPr lvl="1" indent="0" algn="l">
              <a:defRPr>
                <a:solidFill>
                  <a:srgbClr val="FFFFFF"/>
                </a:solidFill>
              </a:defRPr>
            </a:pPr>
            <a:r>
              <a:rPr lang="en-CA" dirty="0"/>
              <a:t>	- </a:t>
            </a:r>
            <a:r>
              <a:rPr lang="en-CA" dirty="0" err="1"/>
              <a:t>Trie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79A07-53C9-DE48-95E6-AD0D762F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74" y="5768427"/>
            <a:ext cx="13030200" cy="7823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132</Words>
  <Application>Microsoft Macintosh PowerPoint</Application>
  <PresentationFormat>Custom</PresentationFormat>
  <Paragraphs>42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Veneer</vt:lpstr>
      <vt:lpstr>Arial Hebrew</vt:lpstr>
      <vt:lpstr>Gill Sans</vt:lpstr>
      <vt:lpstr>Helvetica</vt:lpstr>
      <vt:lpstr>Lucida Grande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曹魏魏</cp:lastModifiedBy>
  <cp:revision>23</cp:revision>
  <dcterms:modified xsi:type="dcterms:W3CDTF">2019-12-02T22:34:59Z</dcterms:modified>
</cp:coreProperties>
</file>